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5ECAE6-BD75-432A-937D-FA3A12BCA3AE}" v="8" dt="2023-12-12T16:52:20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455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039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212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90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73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66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91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519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460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28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3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6378-FEB3-4ADC-84BC-E5C08AAA28E6}" type="datetimeFigureOut">
              <a:rPr lang="de-CH" smtClean="0"/>
              <a:t>12.12.2023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2224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wf-herisau.ch/" TargetMode="External"/><Relationship Id="rId13" Type="http://schemas.openxmlformats.org/officeDocument/2006/relationships/hyperlink" Target="http://www.cscl.ch/" TargetMode="External"/><Relationship Id="rId18" Type="http://schemas.openxmlformats.org/officeDocument/2006/relationships/hyperlink" Target="https://www.esvolten.ch/" TargetMode="External"/><Relationship Id="rId26" Type="http://schemas.openxmlformats.org/officeDocument/2006/relationships/hyperlink" Target="http://www.baerner-chnebeler.ch/" TargetMode="External"/><Relationship Id="rId3" Type="http://schemas.openxmlformats.org/officeDocument/2006/relationships/hyperlink" Target="http://www.ufst.ch/" TargetMode="External"/><Relationship Id="rId21" Type="http://schemas.openxmlformats.org/officeDocument/2006/relationships/hyperlink" Target="https://www.sgzp-luzern.com/" TargetMode="External"/><Relationship Id="rId7" Type="http://schemas.openxmlformats.org/officeDocument/2006/relationships/hyperlink" Target="https://www.esv-rhw.ch/" TargetMode="External"/><Relationship Id="rId12" Type="http://schemas.openxmlformats.org/officeDocument/2006/relationships/hyperlink" Target="http://www.clubconcordia.ch/" TargetMode="External"/><Relationship Id="rId17" Type="http://schemas.openxmlformats.org/officeDocument/2006/relationships/hyperlink" Target="http://www.touristenclubbiel.ch/" TargetMode="External"/><Relationship Id="rId25" Type="http://schemas.openxmlformats.org/officeDocument/2006/relationships/hyperlink" Target="http://www.esv-bls.ch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eskbiel.ch/" TargetMode="External"/><Relationship Id="rId20" Type="http://schemas.openxmlformats.org/officeDocument/2006/relationships/hyperlink" Target="https://esv-luzern.ch/" TargetMode="External"/><Relationship Id="rId29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sc-erstfeld.ch/" TargetMode="External"/><Relationship Id="rId11" Type="http://schemas.openxmlformats.org/officeDocument/2006/relationships/hyperlink" Target="https://esvraetia.ch/" TargetMode="External"/><Relationship Id="rId24" Type="http://schemas.openxmlformats.org/officeDocument/2006/relationships/hyperlink" Target="https://www.se-bern.com/" TargetMode="External"/><Relationship Id="rId5" Type="http://schemas.openxmlformats.org/officeDocument/2006/relationships/hyperlink" Target="https://www.sportsektion-bob.ch/" TargetMode="External"/><Relationship Id="rId15" Type="http://schemas.openxmlformats.org/officeDocument/2006/relationships/hyperlink" Target="https://www.svse.ch/de/sportarten/golf" TargetMode="External"/><Relationship Id="rId23" Type="http://schemas.openxmlformats.org/officeDocument/2006/relationships/hyperlink" Target="https://www.esvaarau.ch/" TargetMode="External"/><Relationship Id="rId28" Type="http://schemas.openxmlformats.org/officeDocument/2006/relationships/hyperlink" Target="https://www.escw.ch/" TargetMode="External"/><Relationship Id="rId10" Type="http://schemas.openxmlformats.org/officeDocument/2006/relationships/hyperlink" Target="https://esvchur.ch/" TargetMode="External"/><Relationship Id="rId19" Type="http://schemas.openxmlformats.org/officeDocument/2006/relationships/hyperlink" Target="https://www.svse-engelberg.ch/" TargetMode="External"/><Relationship Id="rId4" Type="http://schemas.openxmlformats.org/officeDocument/2006/relationships/hyperlink" Target="https://www.svse-simplon.ch/" TargetMode="External"/><Relationship Id="rId9" Type="http://schemas.openxmlformats.org/officeDocument/2006/relationships/hyperlink" Target="https://www.escsg.ch/" TargetMode="External"/><Relationship Id="rId14" Type="http://schemas.openxmlformats.org/officeDocument/2006/relationships/hyperlink" Target="http://www.escbasel.info/" TargetMode="External"/><Relationship Id="rId22" Type="http://schemas.openxmlformats.org/officeDocument/2006/relationships/hyperlink" Target="http://www.soldanella.info/" TargetMode="External"/><Relationship Id="rId27" Type="http://schemas.openxmlformats.org/officeDocument/2006/relationships/hyperlink" Target="http://www.ebcw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arte enthält.&#10;&#10;Automatisch generierte Beschreibung">
            <a:extLst>
              <a:ext uri="{FF2B5EF4-FFF2-40B4-BE49-F238E27FC236}">
                <a16:creationId xmlns:a16="http://schemas.microsoft.com/office/drawing/2014/main" id="{869417FD-7187-8F6E-5844-FBCCF6CEC9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53" y="977771"/>
            <a:ext cx="9880349" cy="5493714"/>
          </a:xfrm>
          <a:prstGeom prst="rect">
            <a:avLst/>
          </a:prstGeom>
        </p:spPr>
      </p:pic>
      <p:sp>
        <p:nvSpPr>
          <p:cNvPr id="75" name="Textfeld 74"/>
          <p:cNvSpPr txBox="1"/>
          <p:nvPr/>
        </p:nvSpPr>
        <p:spPr>
          <a:xfrm>
            <a:off x="735603" y="379708"/>
            <a:ext cx="8357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Schweizerischer Sportverband öffentlicher Verkehr (SVSE) – unsere 38 Sportvereine</a:t>
            </a:r>
          </a:p>
          <a:p>
            <a:r>
              <a:rPr lang="de-CH" b="1" dirty="0"/>
              <a:t>Union sportive suisse des transports publics – nos 38 clubs sportifs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1588477" y="1683497"/>
            <a:ext cx="8063820" cy="4192070"/>
            <a:chOff x="1588477" y="1583914"/>
            <a:chExt cx="8063820" cy="4192070"/>
          </a:xfrm>
        </p:grpSpPr>
        <p:sp>
          <p:nvSpPr>
            <p:cNvPr id="5" name="Ellipse 4"/>
            <p:cNvSpPr/>
            <p:nvPr/>
          </p:nvSpPr>
          <p:spPr>
            <a:xfrm>
              <a:off x="2726725" y="434958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4106563" y="212124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1734065" y="513960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2842054" y="434958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315731" y="351344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553731" y="429191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241590" y="449168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492844" y="287089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117492" y="187823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7245178" y="187823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991234" y="277615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765590" y="169287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6936260" y="351344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693244" y="215831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8402596" y="195400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7117492" y="199355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737654" y="204298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7636476" y="546168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4823254" y="292855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7" name="Ellipse 26"/>
            <p:cNvSpPr/>
            <p:nvPr/>
          </p:nvSpPr>
          <p:spPr>
            <a:xfrm>
              <a:off x="8880389" y="3546393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132174" y="2660825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6268996" y="298209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5560542" y="217891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6003325" y="204298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241060" y="1997675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297563" y="211712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4180702" y="3278663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388444" y="298209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290073" y="333283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9193430" y="386766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384325" y="355463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8484974" y="275123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4106563" y="277615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4171742" y="339377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645969" y="3455776"/>
              <a:ext cx="115329" cy="11532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328539" y="5560540"/>
              <a:ext cx="6158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3"/>
                </a:rPr>
                <a:t>UFS Ticino</a:t>
              </a:r>
              <a:endParaRPr lang="de-CH" sz="8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5654200" y="4694134"/>
              <a:ext cx="7473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4"/>
                </a:rPr>
                <a:t>SVSE Simplon</a:t>
              </a:r>
              <a:endParaRPr lang="de-CH" sz="8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973858" y="4276240"/>
              <a:ext cx="9156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5"/>
                </a:rPr>
                <a:t>Sportsektion BOB</a:t>
              </a:r>
              <a:endParaRPr lang="de-CH" sz="8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6755029" y="3340439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6"/>
                </a:rPr>
                <a:t>ESC Erstfeld</a:t>
              </a:r>
              <a:endParaRPr lang="de-CH" sz="8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907732" y="2828858"/>
              <a:ext cx="11544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7"/>
                </a:rPr>
                <a:t>ESV Rheintal-Walensee</a:t>
              </a:r>
              <a:endParaRPr lang="de-CH" sz="8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998397" y="2214549"/>
              <a:ext cx="7136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8"/>
                </a:rPr>
                <a:t>EWF Herisau</a:t>
              </a:r>
              <a:endParaRPr lang="de-CH" sz="800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8196539" y="1772647"/>
              <a:ext cx="7537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9"/>
                </a:rPr>
                <a:t>ESC St. Gallen</a:t>
              </a:r>
              <a:endParaRPr lang="de-CH" sz="8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695985" y="3616407"/>
              <a:ext cx="559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0"/>
                </a:rPr>
                <a:t>ESV Chur</a:t>
              </a:r>
              <a:endParaRPr lang="de-CH" sz="8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9078101" y="3973332"/>
              <a:ext cx="5741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1"/>
                </a:rPr>
                <a:t>ESV Rätia</a:t>
              </a:r>
              <a:endParaRPr lang="de-CH" sz="8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753674" y="4159566"/>
              <a:ext cx="12394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2"/>
                </a:rPr>
                <a:t>Club Concordia Lausanne</a:t>
              </a:r>
              <a:endParaRPr lang="de-CH" sz="8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533781" y="4432753"/>
              <a:ext cx="76014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3"/>
                </a:rPr>
                <a:t>CSC Lausanne</a:t>
              </a:r>
              <a:endParaRPr lang="de-CH" sz="8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987591" y="4580227"/>
              <a:ext cx="10983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Riviera-Montreux</a:t>
              </a: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153709" y="4108085"/>
              <a:ext cx="6703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Renens</a:t>
              </a: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960841" y="2192065"/>
              <a:ext cx="7761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Delémont</a:t>
              </a: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4609006" y="1793557"/>
              <a:ext cx="5790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4"/>
                </a:rPr>
                <a:t>ESC Basel</a:t>
              </a:r>
              <a:endParaRPr lang="de-CH" sz="8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588477" y="5224941"/>
              <a:ext cx="68159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Genève</a:t>
              </a: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5220196" y="3554085"/>
              <a:ext cx="9925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5"/>
                </a:rPr>
                <a:t>Swiss Rail Golf Club</a:t>
              </a:r>
            </a:p>
            <a:p>
              <a:r>
                <a:rPr lang="de-CH" sz="800" dirty="0">
                  <a:hlinkClick r:id="rId15"/>
                </a:rPr>
                <a:t>(national)</a:t>
              </a:r>
              <a:endParaRPr lang="de-CH" sz="8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140503" y="3588719"/>
              <a:ext cx="70403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Payerne</a:t>
              </a: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3300097" y="2930501"/>
              <a:ext cx="7168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St-Imier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4003601" y="2875842"/>
              <a:ext cx="5116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6"/>
                </a:rPr>
                <a:t>ESK Biel</a:t>
              </a:r>
              <a:endParaRPr lang="de-CH" sz="8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873754" y="2598014"/>
              <a:ext cx="9364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7"/>
                </a:rPr>
                <a:t>Touristenclub Biel</a:t>
              </a:r>
              <a:endParaRPr lang="de-CH" sz="8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673946" y="3010616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ESV Burgdorf</a:t>
              </a: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998009" y="2751237"/>
              <a:ext cx="8563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ESV Langenthal</a:t>
              </a: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5379956" y="2267636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8"/>
                </a:rPr>
                <a:t>ESV Olten</a:t>
              </a:r>
              <a:endParaRPr lang="de-CH" sz="8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6207210" y="3624651"/>
              <a:ext cx="82426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9"/>
                </a:rPr>
                <a:t>SVSE Engelberg</a:t>
              </a:r>
              <a:endParaRPr lang="de-CH" sz="8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6163760" y="2778082"/>
              <a:ext cx="6399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0"/>
                </a:rPr>
                <a:t>ESV Luzern</a:t>
              </a:r>
              <a:endParaRPr lang="de-CH" sz="8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296340" y="3063219"/>
              <a:ext cx="9236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1"/>
                </a:rPr>
                <a:t>SG ZP SBB Luzern</a:t>
              </a:r>
              <a:endParaRPr lang="de-CH" sz="800" dirty="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6682691" y="2593056"/>
              <a:ext cx="5565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ESC Etzel</a:t>
              </a: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6601347" y="2217874"/>
              <a:ext cx="10967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2"/>
                </a:rPr>
                <a:t>ESC Soldanella Zürich</a:t>
              </a:r>
              <a:endParaRPr lang="de-CH" sz="8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5518206" y="1876689"/>
              <a:ext cx="6094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3"/>
                </a:rPr>
                <a:t>ESV Aarau</a:t>
              </a:r>
              <a:endParaRPr lang="de-CH" sz="8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5857162" y="2115865"/>
              <a:ext cx="8242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3"/>
                </a:rPr>
                <a:t>SV Regional-</a:t>
              </a:r>
            </a:p>
            <a:p>
              <a:r>
                <a:rPr lang="de-CH" sz="800" dirty="0">
                  <a:hlinkClick r:id="rId23"/>
                </a:rPr>
                <a:t>verkehr Aargau</a:t>
              </a:r>
              <a:endParaRPr lang="de-CH" sz="8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910589" y="3106885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4"/>
                </a:rPr>
                <a:t>SE Bern</a:t>
              </a:r>
              <a:endParaRPr lang="de-CH" sz="8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361078" y="3271739"/>
              <a:ext cx="50687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5"/>
                </a:rPr>
                <a:t>ESV BLS</a:t>
              </a:r>
              <a:endParaRPr lang="de-CH" sz="8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960841" y="3458647"/>
              <a:ext cx="9428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6"/>
                </a:rPr>
                <a:t>Unihockey-Verein</a:t>
              </a:r>
            </a:p>
            <a:p>
              <a:r>
                <a:rPr lang="de-CH" sz="800" dirty="0">
                  <a:hlinkClick r:id="rId26"/>
                </a:rPr>
                <a:t>Bärner Chnebeler</a:t>
              </a:r>
              <a:endParaRPr lang="de-CH" sz="8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313140" y="1814582"/>
              <a:ext cx="8595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7"/>
                </a:rPr>
                <a:t>EBC Winterthur</a:t>
              </a:r>
              <a:endParaRPr lang="de-CH" sz="8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7317256" y="1958744"/>
              <a:ext cx="82907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ESV Winterthur</a:t>
              </a: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7041289" y="1583914"/>
              <a:ext cx="1114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Eisenbahner-Schützen</a:t>
              </a:r>
            </a:p>
            <a:p>
              <a:r>
                <a:rPr lang="de-CH" sz="800" dirty="0"/>
                <a:t>Winterthur</a:t>
              </a: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028929" y="2065832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8"/>
                </a:rPr>
                <a:t>ESC Winterthur</a:t>
              </a:r>
              <a:endParaRPr lang="de-CH" sz="800" dirty="0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5308913" y="418939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5971785" y="459385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6845644" y="250842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104" name="Textfeld 103"/>
          <p:cNvSpPr txBox="1"/>
          <p:nvPr/>
        </p:nvSpPr>
        <p:spPr>
          <a:xfrm>
            <a:off x="10099897" y="6290422"/>
            <a:ext cx="1394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/>
              <a:t>Stand/Etat: 01.01.2024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199" y="216779"/>
            <a:ext cx="2395728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0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cda5d11-f0ac-46b3-967d-af1b2e1bd01a}" enabled="0" method="" siteId="{2cda5d11-f0ac-46b3-967d-af1b2e1bd01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Ivo Stierli</dc:creator>
  <cp:lastModifiedBy>Müller Franziska (HR-SSC-ENTW)</cp:lastModifiedBy>
  <cp:revision>16</cp:revision>
  <dcterms:created xsi:type="dcterms:W3CDTF">2021-08-25T07:00:11Z</dcterms:created>
  <dcterms:modified xsi:type="dcterms:W3CDTF">2023-12-12T16:52:26Z</dcterms:modified>
</cp:coreProperties>
</file>